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1"/>
  </p:notesMasterIdLst>
  <p:sldIdLst>
    <p:sldId id="306" r:id="rId6"/>
    <p:sldId id="295" r:id="rId7"/>
    <p:sldId id="309" r:id="rId8"/>
    <p:sldId id="307" r:id="rId9"/>
    <p:sldId id="308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73BE"/>
    <a:srgbClr val="20519E"/>
    <a:srgbClr val="148BD2"/>
    <a:srgbClr val="EE0087"/>
    <a:srgbClr val="FFE600"/>
    <a:srgbClr val="00A8E4"/>
    <a:srgbClr val="FFEE00"/>
    <a:srgbClr val="BDFF6C"/>
    <a:srgbClr val="69FF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78" autoAdjust="0"/>
    <p:restoredTop sz="94696"/>
  </p:normalViewPr>
  <p:slideViewPr>
    <p:cSldViewPr snapToGrid="0" snapToObjects="1">
      <p:cViewPr varScale="1">
        <p:scale>
          <a:sx n="142" d="100"/>
          <a:sy n="142" d="100"/>
        </p:scale>
        <p:origin x="318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2B3B0-59AC-FE47-BFF3-427807CBFC39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E7732-C5BF-4B4B-84B9-857EE9D33F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703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3B4B76-F7BA-1B4C-BC41-F73DFA1E7E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65652" y="518048"/>
            <a:ext cx="1726261" cy="57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74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79382" y="1253279"/>
            <a:ext cx="36752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48BD2"/>
                </a:solidFill>
                <a:latin typeface="Octa "/>
                <a:cs typeface="Octa "/>
              </a:rPr>
              <a:t>This is the sub heading text (if needed)</a:t>
            </a:r>
          </a:p>
          <a:p>
            <a:endParaRPr lang="en-US" sz="1400" dirty="0">
              <a:cs typeface="Calibri"/>
            </a:endParaRPr>
          </a:p>
          <a:p>
            <a:r>
              <a:rPr lang="en-US" sz="1400" dirty="0">
                <a:cs typeface="Calibri"/>
              </a:rPr>
              <a:t>This body text is for display purposes</a:t>
            </a:r>
            <a:r>
              <a:rPr lang="is-IS" sz="1400" dirty="0">
                <a:cs typeface="Calibri"/>
              </a:rPr>
              <a:t>…</a:t>
            </a:r>
            <a:endParaRPr lang="en-US" sz="1400" dirty="0">
              <a:cs typeface="Calibri"/>
            </a:endParaRPr>
          </a:p>
          <a:p>
            <a:endParaRPr lang="en-US" dirty="0"/>
          </a:p>
        </p:txBody>
      </p:sp>
      <p:pic>
        <p:nvPicPr>
          <p:cNvPr id="8" name="Picture 7" descr="SMARCTIC-(PPT-16-9-Title)-[1]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91" y="518048"/>
            <a:ext cx="5022941" cy="40852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79382" y="518047"/>
            <a:ext cx="4734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000" b="1" dirty="0">
                <a:solidFill>
                  <a:schemeClr val="bg1"/>
                </a:solidFill>
                <a:latin typeface="Octa "/>
                <a:cs typeface="Octa "/>
              </a:rPr>
              <a:t>HEADING TEXT</a:t>
            </a:r>
            <a:endParaRPr lang="en-US" sz="2000" dirty="0">
              <a:solidFill>
                <a:schemeClr val="bg1"/>
              </a:solidFill>
              <a:latin typeface="Octa "/>
              <a:cs typeface="Octa 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4635041" y="1253279"/>
            <a:ext cx="36752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48BD2"/>
                </a:solidFill>
                <a:latin typeface="Octa "/>
                <a:cs typeface="Octa "/>
              </a:rPr>
              <a:t>This is the sub heading text (if needed)</a:t>
            </a:r>
          </a:p>
          <a:p>
            <a:endParaRPr lang="en-US" sz="1400" dirty="0">
              <a:cs typeface="Calibri"/>
            </a:endParaRPr>
          </a:p>
          <a:p>
            <a:r>
              <a:rPr lang="en-US" sz="1400" dirty="0">
                <a:cs typeface="Calibri"/>
              </a:rPr>
              <a:t>This body text is for display purposes</a:t>
            </a:r>
            <a:r>
              <a:rPr lang="is-IS" sz="1400" dirty="0">
                <a:cs typeface="Calibri"/>
              </a:rPr>
              <a:t>…</a:t>
            </a:r>
            <a:endParaRPr lang="en-US" sz="1400" dirty="0">
              <a:cs typeface="Calibri"/>
            </a:endParaRPr>
          </a:p>
          <a:p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415355" y="1354217"/>
            <a:ext cx="0" cy="2859836"/>
          </a:xfrm>
          <a:prstGeom prst="line">
            <a:avLst/>
          </a:prstGeom>
          <a:ln w="12700" cmpd="sng">
            <a:solidFill>
              <a:srgbClr val="EE0087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65652" y="518048"/>
            <a:ext cx="1726261" cy="5754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81" y="4592511"/>
            <a:ext cx="1591639" cy="1855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86725" y="4617769"/>
            <a:ext cx="977897" cy="1088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79380" y="4420003"/>
            <a:ext cx="8185241" cy="6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479382" y="1253279"/>
            <a:ext cx="36752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48BD2"/>
                </a:solidFill>
                <a:latin typeface="Octa "/>
                <a:cs typeface="Octa "/>
              </a:rPr>
              <a:t>This is the sub heading text (if needed)</a:t>
            </a:r>
          </a:p>
          <a:p>
            <a:endParaRPr lang="en-US" sz="1400" dirty="0">
              <a:cs typeface="Calibri"/>
            </a:endParaRPr>
          </a:p>
          <a:p>
            <a:r>
              <a:rPr lang="en-US" sz="1400" dirty="0">
                <a:cs typeface="Calibri"/>
              </a:rPr>
              <a:t>This body text is for display purposes</a:t>
            </a:r>
            <a:r>
              <a:rPr lang="is-IS" sz="1400" dirty="0">
                <a:cs typeface="Calibri"/>
              </a:rPr>
              <a:t>…</a:t>
            </a:r>
            <a:endParaRPr lang="en-US" sz="1400" dirty="0">
              <a:cs typeface="Calibri"/>
            </a:endParaRPr>
          </a:p>
          <a:p>
            <a:endParaRPr lang="en-US" dirty="0"/>
          </a:p>
        </p:txBody>
      </p:sp>
      <p:pic>
        <p:nvPicPr>
          <p:cNvPr id="9" name="Picture 8" descr="SMARCTIC-(PPT-16-9-Title)-[1]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91" y="518048"/>
            <a:ext cx="5022941" cy="40852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79382" y="518047"/>
            <a:ext cx="4734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000" b="1" dirty="0">
                <a:solidFill>
                  <a:schemeClr val="bg1"/>
                </a:solidFill>
                <a:latin typeface="Octa "/>
                <a:cs typeface="Octa "/>
              </a:rPr>
              <a:t>HEADING TEXT</a:t>
            </a:r>
            <a:endParaRPr lang="en-US" sz="2000" dirty="0">
              <a:solidFill>
                <a:schemeClr val="bg1"/>
              </a:solidFill>
              <a:latin typeface="Octa "/>
              <a:cs typeface="Octa 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4709717" y="1337392"/>
            <a:ext cx="3868696" cy="29187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709717" y="2604269"/>
            <a:ext cx="3868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a-IE" sz="1400" dirty="0">
                <a:cs typeface="Calibri"/>
              </a:rPr>
              <a:t>Picture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65652" y="518048"/>
            <a:ext cx="1726261" cy="5754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81" y="4592511"/>
            <a:ext cx="1591639" cy="1855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86725" y="4617769"/>
            <a:ext cx="977897" cy="1088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79380" y="4420003"/>
            <a:ext cx="8185241" cy="6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598754" y="518048"/>
            <a:ext cx="3868696" cy="29187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598754" y="1784925"/>
            <a:ext cx="3868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a-IE" sz="1400" dirty="0">
                <a:cs typeface="Calibri"/>
              </a:rPr>
              <a:t>Picture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65652" y="518048"/>
            <a:ext cx="1726261" cy="5754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81" y="4592511"/>
            <a:ext cx="1591639" cy="1855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86725" y="4617769"/>
            <a:ext cx="977897" cy="1088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79380" y="4420003"/>
            <a:ext cx="8185241" cy="62642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1792288" y="3600450"/>
            <a:ext cx="5486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148BD2"/>
                </a:solidFill>
                <a:latin typeface="Octa "/>
                <a:cs typeface="Octa "/>
              </a:rPr>
              <a:t>Caption Heading</a:t>
            </a:r>
          </a:p>
          <a:p>
            <a:pPr algn="ctr"/>
            <a:r>
              <a:rPr lang="en-US" sz="1400" dirty="0">
                <a:cs typeface="Calibri"/>
              </a:rPr>
              <a:t>This body text is for display purposes</a:t>
            </a:r>
            <a:r>
              <a:rPr lang="is-IS" sz="1400" dirty="0">
                <a:cs typeface="Calibri"/>
              </a:rPr>
              <a:t>…</a:t>
            </a:r>
            <a:endParaRPr lang="en-US" sz="1400" dirty="0">
              <a:cs typeface="Calibri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3085267-BB7F-7C48-B85C-481D60AE104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82361" y="294267"/>
            <a:ext cx="2421214" cy="80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10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193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79382" y="1253279"/>
            <a:ext cx="36752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48BD2"/>
                </a:solidFill>
                <a:latin typeface="Octa "/>
                <a:cs typeface="Octa "/>
              </a:rPr>
              <a:t>This is the sub heading text (if needed)</a:t>
            </a:r>
          </a:p>
          <a:p>
            <a:endParaRPr lang="en-US" sz="1400" dirty="0">
              <a:cs typeface="Calibri"/>
            </a:endParaRPr>
          </a:p>
          <a:p>
            <a:r>
              <a:rPr lang="en-US" sz="1400" dirty="0">
                <a:cs typeface="Calibri"/>
              </a:rPr>
              <a:t>This body text is for display purposes</a:t>
            </a:r>
            <a:r>
              <a:rPr lang="is-IS" sz="1400" dirty="0">
                <a:cs typeface="Calibri"/>
              </a:rPr>
              <a:t>…</a:t>
            </a:r>
            <a:endParaRPr lang="en-US" sz="1400" dirty="0">
              <a:cs typeface="Calibri"/>
            </a:endParaRPr>
          </a:p>
          <a:p>
            <a:endParaRPr lang="en-US" dirty="0"/>
          </a:p>
        </p:txBody>
      </p:sp>
      <p:pic>
        <p:nvPicPr>
          <p:cNvPr id="8" name="Picture 7" descr="SMARCTIC-(PPT-16-9-Title)-[1]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91" y="518048"/>
            <a:ext cx="5022941" cy="40852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79382" y="518047"/>
            <a:ext cx="4734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000" b="1" dirty="0">
                <a:solidFill>
                  <a:schemeClr val="bg1"/>
                </a:solidFill>
                <a:latin typeface="Octa "/>
                <a:cs typeface="Octa "/>
              </a:rPr>
              <a:t>HEADING TEXT</a:t>
            </a:r>
            <a:endParaRPr lang="en-US" sz="2000" dirty="0">
              <a:solidFill>
                <a:schemeClr val="bg1"/>
              </a:solidFill>
              <a:latin typeface="Octa "/>
              <a:cs typeface="Octa 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4635041" y="1253279"/>
            <a:ext cx="36752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48BD2"/>
                </a:solidFill>
                <a:latin typeface="Octa "/>
                <a:cs typeface="Octa "/>
              </a:rPr>
              <a:t>This is the sub heading text (if needed)</a:t>
            </a:r>
          </a:p>
          <a:p>
            <a:endParaRPr lang="en-US" sz="1400" dirty="0">
              <a:cs typeface="Calibri"/>
            </a:endParaRPr>
          </a:p>
          <a:p>
            <a:r>
              <a:rPr lang="en-US" sz="1400" dirty="0">
                <a:cs typeface="Calibri"/>
              </a:rPr>
              <a:t>This body text is for display purposes</a:t>
            </a:r>
            <a:r>
              <a:rPr lang="is-IS" sz="1400" dirty="0">
                <a:cs typeface="Calibri"/>
              </a:rPr>
              <a:t>…</a:t>
            </a:r>
            <a:endParaRPr lang="en-US" sz="1400" dirty="0">
              <a:cs typeface="Calibri"/>
            </a:endParaRPr>
          </a:p>
          <a:p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415355" y="1354217"/>
            <a:ext cx="0" cy="2859836"/>
          </a:xfrm>
          <a:prstGeom prst="line">
            <a:avLst/>
          </a:prstGeom>
          <a:ln w="12700" cmpd="sng">
            <a:solidFill>
              <a:srgbClr val="EE0087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65652" y="518048"/>
            <a:ext cx="1726261" cy="5754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81" y="4592511"/>
            <a:ext cx="1591639" cy="1855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86725" y="4617769"/>
            <a:ext cx="977897" cy="1088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79380" y="4420003"/>
            <a:ext cx="8185241" cy="6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97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479382" y="1253279"/>
            <a:ext cx="36752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48BD2"/>
                </a:solidFill>
                <a:latin typeface="Octa "/>
                <a:cs typeface="Octa "/>
              </a:rPr>
              <a:t>This is the sub heading text (if needed)</a:t>
            </a:r>
          </a:p>
          <a:p>
            <a:endParaRPr lang="en-US" sz="1400" dirty="0">
              <a:cs typeface="Calibri"/>
            </a:endParaRPr>
          </a:p>
          <a:p>
            <a:r>
              <a:rPr lang="en-US" sz="1400" dirty="0">
                <a:cs typeface="Calibri"/>
              </a:rPr>
              <a:t>This body text is for display purposes</a:t>
            </a:r>
            <a:r>
              <a:rPr lang="is-IS" sz="1400" dirty="0">
                <a:cs typeface="Calibri"/>
              </a:rPr>
              <a:t>…</a:t>
            </a:r>
            <a:endParaRPr lang="en-US" sz="1400" dirty="0">
              <a:cs typeface="Calibri"/>
            </a:endParaRPr>
          </a:p>
          <a:p>
            <a:endParaRPr lang="en-US" dirty="0"/>
          </a:p>
        </p:txBody>
      </p:sp>
      <p:pic>
        <p:nvPicPr>
          <p:cNvPr id="9" name="Picture 8" descr="SMARCTIC-(PPT-16-9-Title)-[1]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91" y="518048"/>
            <a:ext cx="5022941" cy="40852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79382" y="518047"/>
            <a:ext cx="4734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000" b="1" dirty="0">
                <a:solidFill>
                  <a:schemeClr val="bg1"/>
                </a:solidFill>
                <a:latin typeface="Octa "/>
                <a:cs typeface="Octa "/>
              </a:rPr>
              <a:t>HEADING TEXT</a:t>
            </a:r>
            <a:endParaRPr lang="en-US" sz="2000" dirty="0">
              <a:solidFill>
                <a:schemeClr val="bg1"/>
              </a:solidFill>
              <a:latin typeface="Octa "/>
              <a:cs typeface="Octa 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4709717" y="1337392"/>
            <a:ext cx="3868696" cy="29187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709717" y="2604269"/>
            <a:ext cx="3868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a-IE" sz="1400" dirty="0">
                <a:cs typeface="Calibri"/>
              </a:rPr>
              <a:t>Picture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65652" y="518048"/>
            <a:ext cx="1726261" cy="5754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81" y="4592511"/>
            <a:ext cx="1591639" cy="1855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86725" y="4617769"/>
            <a:ext cx="977897" cy="1088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79380" y="4420003"/>
            <a:ext cx="8185241" cy="6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622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598754" y="518048"/>
            <a:ext cx="3868696" cy="29187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598754" y="1784925"/>
            <a:ext cx="3868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a-IE" sz="1400" dirty="0">
                <a:cs typeface="Calibri"/>
              </a:rPr>
              <a:t>Picture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65652" y="518048"/>
            <a:ext cx="1726261" cy="5754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81" y="4592511"/>
            <a:ext cx="1591639" cy="1855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86725" y="4617769"/>
            <a:ext cx="977897" cy="1088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79380" y="4420003"/>
            <a:ext cx="8185241" cy="62642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1792288" y="3600450"/>
            <a:ext cx="5486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148BD2"/>
                </a:solidFill>
                <a:latin typeface="Octa "/>
                <a:cs typeface="Octa "/>
              </a:rPr>
              <a:t>Caption Heading</a:t>
            </a:r>
          </a:p>
          <a:p>
            <a:pPr algn="ctr"/>
            <a:r>
              <a:rPr lang="en-US" sz="1400" dirty="0">
                <a:cs typeface="Calibri"/>
              </a:rPr>
              <a:t>This body text is for display purposes</a:t>
            </a:r>
            <a:r>
              <a:rPr lang="is-IS" sz="1400" dirty="0">
                <a:cs typeface="Calibri"/>
              </a:rPr>
              <a:t>…</a:t>
            </a:r>
            <a:endParaRPr lang="en-US" sz="1400" dirty="0">
              <a:cs typeface="Calibri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75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64" r:id="rId4"/>
    <p:sldLayoutId id="2147493465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336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8" r:id="rId1"/>
    <p:sldLayoutId id="2147493469" r:id="rId2"/>
    <p:sldLayoutId id="2147493470" r:id="rId3"/>
    <p:sldLayoutId id="2147493471" r:id="rId4"/>
    <p:sldLayoutId id="2147493472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mailto:caitriona.strain@ernact.eu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idx="4294967295"/>
          </p:nvPr>
        </p:nvSpPr>
        <p:spPr>
          <a:xfrm>
            <a:off x="0" y="4045818"/>
            <a:ext cx="9144000" cy="87386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Octa "/>
                <a:cs typeface="Octa "/>
              </a:rPr>
              <a:t>NPA Clustering Call</a:t>
            </a:r>
            <a:br>
              <a:rPr lang="en-US" sz="2600" b="1" dirty="0">
                <a:solidFill>
                  <a:schemeClr val="bg1"/>
                </a:solidFill>
                <a:latin typeface="Octa "/>
                <a:cs typeface="Octa "/>
              </a:rPr>
            </a:br>
            <a:r>
              <a:rPr lang="en-US" sz="1800" dirty="0">
                <a:solidFill>
                  <a:schemeClr val="bg1"/>
                </a:solidFill>
                <a:latin typeface="Octa "/>
                <a:cs typeface="Octa "/>
              </a:rPr>
              <a:t>Date: 27 January 2021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0715" y="413872"/>
            <a:ext cx="3029866" cy="1011608"/>
          </a:xfrm>
          <a:prstGeom prst="rect">
            <a:avLst/>
          </a:prstGeom>
        </p:spPr>
      </p:pic>
      <p:pic>
        <p:nvPicPr>
          <p:cNvPr id="4" name="Picture 3" descr="NPA_Logotype_B2_RGB_NE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749" y="3950951"/>
            <a:ext cx="1806612" cy="90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13279" y="1399071"/>
            <a:ext cx="83174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  <a:cs typeface="Calibri"/>
              </a:rPr>
              <a:t>Priority 3: </a:t>
            </a:r>
            <a:r>
              <a:rPr lang="en-GB" sz="2000" dirty="0"/>
              <a:t>Fostering Energy-Secure Communities through Promotion of Renewable Energy and Energy Efficiency</a:t>
            </a:r>
            <a:r>
              <a:rPr lang="en-IE" sz="2000" dirty="0">
                <a:solidFill>
                  <a:prstClr val="black"/>
                </a:solidFill>
                <a:cs typeface="Calibri"/>
              </a:rPr>
              <a:t>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IE" sz="2000" dirty="0">
              <a:solidFill>
                <a:prstClr val="black"/>
              </a:solidFill>
              <a:cs typeface="Calibri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  <a:cs typeface="Calibri"/>
              </a:rPr>
              <a:t>Proposed Title: </a:t>
            </a:r>
            <a:r>
              <a:rPr lang="en-IE" sz="2000" b="1" dirty="0">
                <a:solidFill>
                  <a:prstClr val="black"/>
                </a:solidFill>
                <a:cs typeface="Calibri"/>
              </a:rPr>
              <a:t>Smarter Energy Management Dissemination</a:t>
            </a:r>
            <a:r>
              <a:rPr lang="en-IE" sz="2000" dirty="0">
                <a:solidFill>
                  <a:prstClr val="black"/>
                </a:solidFill>
                <a:cs typeface="Calibri"/>
              </a:rPr>
              <a:t>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IE" sz="2000" dirty="0">
              <a:solidFill>
                <a:prstClr val="black"/>
              </a:solidFill>
              <a:cs typeface="Calibri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  <a:cs typeface="Calibri"/>
              </a:rPr>
              <a:t>We are searching for complementary projects to join our cluster project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5652" y="518048"/>
            <a:ext cx="1726261" cy="575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381" y="4592511"/>
            <a:ext cx="1591639" cy="1855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6725" y="4617769"/>
            <a:ext cx="977897" cy="10884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380" y="4420003"/>
            <a:ext cx="8185241" cy="6264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5B8A50A-3AC4-40D1-85AC-B8C589EA3613}"/>
              </a:ext>
            </a:extLst>
          </p:cNvPr>
          <p:cNvSpPr txBox="1"/>
          <p:nvPr/>
        </p:nvSpPr>
        <p:spPr>
          <a:xfrm>
            <a:off x="479380" y="439792"/>
            <a:ext cx="63583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E" sz="3200" b="1" dirty="0">
                <a:solidFill>
                  <a:srgbClr val="20519E"/>
                </a:solidFill>
                <a:latin typeface="Octa "/>
                <a:cs typeface="Octa "/>
              </a:rPr>
              <a:t>Project Details</a:t>
            </a:r>
            <a:r>
              <a:rPr kumimoji="0" lang="en-IE" sz="2400" b="1" i="0" u="none" strike="noStrike" kern="1200" cap="none" spc="0" normalizeH="0" baseline="0" noProof="0" dirty="0">
                <a:ln>
                  <a:noFill/>
                </a:ln>
                <a:solidFill>
                  <a:srgbClr val="20519E"/>
                </a:solidFill>
                <a:effectLst/>
                <a:uLnTx/>
                <a:uFillTx/>
                <a:latin typeface="Octa "/>
                <a:ea typeface="+mn-ea"/>
                <a:cs typeface="Octa "/>
              </a:rPr>
              <a:t>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20519E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5877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13279" y="1399071"/>
            <a:ext cx="831743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endParaRPr lang="en-IE" sz="2000" dirty="0">
              <a:solidFill>
                <a:prstClr val="black"/>
              </a:solidFill>
              <a:cs typeface="Calibri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IE" sz="2000" dirty="0">
                <a:solidFill>
                  <a:prstClr val="black"/>
                </a:solidFill>
                <a:cs typeface="Calibri"/>
              </a:rPr>
              <a:t>Increase NPA's </a:t>
            </a:r>
            <a:r>
              <a:rPr lang="en-IE" sz="2000" b="1" dirty="0">
                <a:solidFill>
                  <a:srgbClr val="EE0087"/>
                </a:solidFill>
                <a:cs typeface="Calibri"/>
              </a:rPr>
              <a:t>communities’ innovation capacity </a:t>
            </a:r>
            <a:r>
              <a:rPr lang="en-IE" sz="2000" dirty="0">
                <a:solidFill>
                  <a:prstClr val="black"/>
                </a:solidFill>
                <a:cs typeface="Calibri"/>
              </a:rPr>
              <a:t>to deliver energy solutions.</a:t>
            </a:r>
          </a:p>
          <a:p>
            <a:pPr marL="457200" lvl="0" indent="-457200">
              <a:buFont typeface="+mj-lt"/>
              <a:buAutoNum type="arabicPeriod"/>
            </a:pPr>
            <a:endParaRPr lang="en-IE" sz="2000" dirty="0">
              <a:solidFill>
                <a:prstClr val="black"/>
              </a:solidFill>
              <a:cs typeface="Calibri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IE" sz="2000" b="1" dirty="0">
                <a:solidFill>
                  <a:srgbClr val="EE0087"/>
                </a:solidFill>
                <a:cs typeface="Calibri"/>
              </a:rPr>
              <a:t>Disseminate findings </a:t>
            </a:r>
            <a:r>
              <a:rPr lang="en-IE" sz="2000" dirty="0">
                <a:solidFill>
                  <a:prstClr val="black"/>
                </a:solidFill>
                <a:cs typeface="Calibri"/>
              </a:rPr>
              <a:t>across the wider NPA territory.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5652" y="518048"/>
            <a:ext cx="1726261" cy="575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381" y="4592511"/>
            <a:ext cx="1591639" cy="1855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6725" y="4617769"/>
            <a:ext cx="977897" cy="10884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380" y="4420003"/>
            <a:ext cx="8185241" cy="6264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5B8A50A-3AC4-40D1-85AC-B8C589EA3613}"/>
              </a:ext>
            </a:extLst>
          </p:cNvPr>
          <p:cNvSpPr txBox="1"/>
          <p:nvPr/>
        </p:nvSpPr>
        <p:spPr>
          <a:xfrm>
            <a:off x="479380" y="439792"/>
            <a:ext cx="63583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E" sz="3200" b="1" dirty="0">
                <a:solidFill>
                  <a:srgbClr val="20519E"/>
                </a:solidFill>
                <a:latin typeface="Octa "/>
                <a:cs typeface="Octa "/>
              </a:rPr>
              <a:t>Project Objectives</a:t>
            </a:r>
            <a:r>
              <a:rPr kumimoji="0" lang="en-IE" sz="2400" b="1" i="0" u="none" strike="noStrike" kern="1200" cap="none" spc="0" normalizeH="0" baseline="0" noProof="0" dirty="0">
                <a:ln>
                  <a:noFill/>
                </a:ln>
                <a:solidFill>
                  <a:srgbClr val="20519E"/>
                </a:solidFill>
                <a:effectLst/>
                <a:uLnTx/>
                <a:uFillTx/>
                <a:latin typeface="Octa "/>
                <a:ea typeface="+mn-ea"/>
                <a:cs typeface="Octa "/>
              </a:rPr>
              <a:t>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20519E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483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86C2CB44-42A8-4535-8548-452A34C29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1845"/>
            <a:ext cx="638944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35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57DFC-2302-43A2-8249-0E9946D5D348}"/>
              </a:ext>
            </a:extLst>
          </p:cNvPr>
          <p:cNvSpPr txBox="1">
            <a:spLocks/>
          </p:cNvSpPr>
          <p:nvPr/>
        </p:nvSpPr>
        <p:spPr>
          <a:xfrm>
            <a:off x="404567" y="103958"/>
            <a:ext cx="27816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cta "/>
              </a:rPr>
              <a:t>Contact us!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488C3F3-7FBD-49F3-A2C8-ED520E66BCC9}"/>
              </a:ext>
            </a:extLst>
          </p:cNvPr>
          <p:cNvSpPr txBox="1">
            <a:spLocks/>
          </p:cNvSpPr>
          <p:nvPr/>
        </p:nvSpPr>
        <p:spPr>
          <a:xfrm>
            <a:off x="1286495" y="1341524"/>
            <a:ext cx="817801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sz="2400" b="1" dirty="0">
                <a:solidFill>
                  <a:schemeClr val="bg1"/>
                </a:solidFill>
                <a:latin typeface="Calibri Light" panose="020F0302020204030204"/>
              </a:rPr>
              <a:t>Dr Caitriona Strain</a:t>
            </a:r>
          </a:p>
          <a:p>
            <a:r>
              <a:rPr lang="en-IE" sz="2400" b="1" dirty="0">
                <a:solidFill>
                  <a:schemeClr val="bg1"/>
                </a:solidFill>
                <a:latin typeface="Calibri Light" panose="020F0302020204030204"/>
                <a:hlinkClick r:id="rId2"/>
              </a:rPr>
              <a:t>caitriona.strain@ernact.eu</a:t>
            </a:r>
            <a:r>
              <a:rPr lang="en-IE" sz="2400" b="1" dirty="0">
                <a:solidFill>
                  <a:schemeClr val="bg1"/>
                </a:solidFill>
                <a:latin typeface="Calibri Light" panose="020F0302020204030204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21561B-C4CF-4D82-AE67-8D2B870600E0}"/>
              </a:ext>
            </a:extLst>
          </p:cNvPr>
          <p:cNvSpPr txBox="1"/>
          <p:nvPr/>
        </p:nvSpPr>
        <p:spPr>
          <a:xfrm>
            <a:off x="0" y="3892835"/>
            <a:ext cx="9144000" cy="1258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912D59-82F9-4849-8E8E-3E880BD1B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283" y="4248423"/>
            <a:ext cx="4642241" cy="54698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F09A542-CBAA-4336-A626-05FF483CC55C}"/>
              </a:ext>
            </a:extLst>
          </p:cNvPr>
          <p:cNvSpPr txBox="1">
            <a:spLocks/>
          </p:cNvSpPr>
          <p:nvPr/>
        </p:nvSpPr>
        <p:spPr>
          <a:xfrm>
            <a:off x="1471073" y="3892835"/>
            <a:ext cx="16489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sz="2800" b="1" dirty="0">
                <a:solidFill>
                  <a:srgbClr val="148BD2"/>
                </a:solidFill>
                <a:latin typeface="Calibri Light" panose="020F0302020204030204"/>
              </a:rPr>
              <a:t>@</a:t>
            </a:r>
            <a:r>
              <a:rPr lang="en-IE" sz="2000" b="1" dirty="0" err="1">
                <a:solidFill>
                  <a:srgbClr val="148BD2"/>
                </a:solidFill>
                <a:latin typeface="Calibri Light" panose="020F0302020204030204"/>
              </a:rPr>
              <a:t>smarctic</a:t>
            </a:r>
            <a:endParaRPr lang="en-IE" sz="2800" b="1" dirty="0">
              <a:solidFill>
                <a:srgbClr val="148BD2"/>
              </a:solidFill>
              <a:latin typeface="Calibri Light" panose="020F0302020204030204"/>
            </a:endParaRPr>
          </a:p>
        </p:txBody>
      </p:sp>
      <p:pic>
        <p:nvPicPr>
          <p:cNvPr id="7" name="Picture 6" descr="A picture containing plant&#10;&#10;Description automatically generated">
            <a:extLst>
              <a:ext uri="{FF2B5EF4-FFF2-40B4-BE49-F238E27FC236}">
                <a16:creationId xmlns:a16="http://schemas.microsoft.com/office/drawing/2014/main" id="{68E42FF1-DB4E-446E-A6E7-8A0ED36A2F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76" y="4192651"/>
            <a:ext cx="725935" cy="725935"/>
          </a:xfrm>
          <a:prstGeom prst="rect">
            <a:avLst/>
          </a:prstGeom>
        </p:spPr>
      </p:pic>
      <p:pic>
        <p:nvPicPr>
          <p:cNvPr id="8" name="Content Placeholder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462C8FFE-41C7-4E7B-B59F-7AEB17150B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55" y="4342110"/>
            <a:ext cx="427015" cy="42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82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72AF2054BC24F9BCA648DDEE6342A" ma:contentTypeVersion="9" ma:contentTypeDescription="Create a new document." ma:contentTypeScope="" ma:versionID="73f2ae6aee67f819d59c3435231a5fc6">
  <xsd:schema xmlns:xsd="http://www.w3.org/2001/XMLSchema" xmlns:xs="http://www.w3.org/2001/XMLSchema" xmlns:p="http://schemas.microsoft.com/office/2006/metadata/properties" xmlns:ns2="cc2d9b5b-3722-412a-87a0-c99e1b0c7543" xmlns:ns3="7546b8bd-4885-4403-bff6-1548a0015801" targetNamespace="http://schemas.microsoft.com/office/2006/metadata/properties" ma:root="true" ma:fieldsID="ae1e4eb5240a1e25eb254cfa0e1e91e9" ns2:_="" ns3:_="">
    <xsd:import namespace="cc2d9b5b-3722-412a-87a0-c99e1b0c7543"/>
    <xsd:import namespace="7546b8bd-4885-4403-bff6-1548a00158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2d9b5b-3722-412a-87a0-c99e1b0c75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46b8bd-4885-4403-bff6-1548a001580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546b8bd-4885-4403-bff6-1548a0015801">
      <UserInfo>
        <DisplayName>Colm Mc Colgan</DisplayName>
        <AccountId>6</AccountId>
        <AccountType/>
      </UserInfo>
      <UserInfo>
        <DisplayName>Juanita Blue</DisplayName>
        <AccountId>16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088989-A45F-40BD-A7EC-E47FA2C529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2d9b5b-3722-412a-87a0-c99e1b0c7543"/>
    <ds:schemaRef ds:uri="7546b8bd-4885-4403-bff6-1548a00158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7546b8bd-4885-4403-bff6-1548a0015801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624</TotalTime>
  <Words>81</Words>
  <Application>Microsoft Office PowerPoint</Application>
  <PresentationFormat>On-screen Show (16:9)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Octa </vt:lpstr>
      <vt:lpstr>Office Theme</vt:lpstr>
      <vt:lpstr>1_Office Theme</vt:lpstr>
      <vt:lpstr>NPA Clustering Call Date: 27 January 2021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Caitriona</cp:lastModifiedBy>
  <cp:revision>90</cp:revision>
  <dcterms:created xsi:type="dcterms:W3CDTF">2010-04-12T23:12:02Z</dcterms:created>
  <dcterms:modified xsi:type="dcterms:W3CDTF">2021-01-25T15:03:51Z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0x010100D5172AF2054BC24F9BCA648DDEE6342A</vt:lpwstr>
  </property>
</Properties>
</file>